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82" r:id="rId3"/>
    <p:sldId id="257" r:id="rId4"/>
    <p:sldId id="258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14630400" cy="8229600"/>
  <p:notesSz cx="8229600" cy="14630400"/>
  <p:embeddedFontLst>
    <p:embeddedFont>
      <p:font typeface="Nunito Light" pitchFamily="2" charset="0"/>
      <p:regular r:id="rId30"/>
      <p:italic r:id="rId31"/>
    </p:embeddedFont>
    <p:embeddedFont>
      <p:font typeface="Nunito Semi Bold" panose="020B0604020202020204" charset="0"/>
      <p:regular r:id="rId32"/>
    </p:embeddedFont>
    <p:embeddedFont>
      <p:font typeface="PT Sans" panose="020B0503020203020204" pitchFamily="34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1FE"/>
    <a:srgbClr val="E9E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755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0FDB3-8A6F-7FDF-CECF-CE24BCB9C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D6AAC-CBA4-D0A4-AE70-26D3EA478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A20BB-2426-DCF0-7661-9671F9788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77A3E-15B3-6208-78C7-83C9C5C4BE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40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290995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Dashboard for Quick Commerce Performance and Customer Behavioral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02787"/>
            <a:ext cx="746855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Integrated Analytical Solution Leveraging Excel, Python, SQL, and Power BI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4124" y="5406390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Capstone Project by - Prathamesh Iswalkar, utilizing advanced data analytics methodologies and tools, including Python for data processing, MySQL for robust database management, and Power BI for interactive visualization and reporting.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E72E39-0A33-5ADD-6C00-0B4D172C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6" y="1290996"/>
            <a:ext cx="5555854" cy="55558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B08B28-8EED-5AD8-E772-17BCF7BB0D70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2447" y="919401"/>
            <a:ext cx="7596187" cy="1343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3850" dirty="0">
                <a:solidFill>
                  <a:srgbClr val="00002E"/>
                </a:solidFill>
                <a:latin typeface="Nunito Semi Bold" pitchFamily="34" charset="0"/>
              </a:rPr>
              <a:t>Top</a:t>
            </a:r>
            <a:r>
              <a:rPr lang="en-US" sz="3850" b="1" dirty="0"/>
              <a:t> </a:t>
            </a:r>
            <a:r>
              <a:rPr lang="en-US" sz="3850" dirty="0">
                <a:solidFill>
                  <a:srgbClr val="00002E"/>
                </a:solidFill>
                <a:latin typeface="Nunito Semi Bold" pitchFamily="34" charset="0"/>
              </a:rPr>
              <a:t>Products per City (Ranked)</a:t>
            </a:r>
          </a:p>
        </p:txBody>
      </p:sp>
      <p:sp>
        <p:nvSpPr>
          <p:cNvPr id="4" name="Text 1"/>
          <p:cNvSpPr/>
          <p:nvPr/>
        </p:nvSpPr>
        <p:spPr>
          <a:xfrm>
            <a:off x="6242447" y="2349818"/>
            <a:ext cx="3224213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6242447" y="2970728"/>
            <a:ext cx="7596187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sz="1750" dirty="0">
                <a:solidFill>
                  <a:srgbClr val="00002E"/>
                </a:solidFill>
                <a:latin typeface="PT Sans" panose="020B0503020203020204" pitchFamily="34" charset="0"/>
              </a:rPr>
              <a:t>Identifies</a:t>
            </a:r>
            <a:r>
              <a:rPr lang="en-IN" sz="1600" dirty="0">
                <a:latin typeface="PT Sans" panose="020B0503020203020204" pitchFamily="34" charset="0"/>
              </a:rPr>
              <a:t> </a:t>
            </a:r>
            <a:r>
              <a:rPr lang="en-IN" sz="1750" dirty="0">
                <a:solidFill>
                  <a:srgbClr val="00002E"/>
                </a:solidFill>
                <a:latin typeface="PT Sans" panose="020B0503020203020204" pitchFamily="34" charset="0"/>
              </a:rPr>
              <a:t>region-specific</a:t>
            </a:r>
            <a:r>
              <a:rPr lang="en-IN" sz="1600" dirty="0">
                <a:latin typeface="PT Sans" panose="020B0503020203020204" pitchFamily="34" charset="0"/>
              </a:rPr>
              <a:t> product demand </a:t>
            </a:r>
            <a:r>
              <a:rPr lang="en-IN" sz="1750" dirty="0">
                <a:solidFill>
                  <a:srgbClr val="00002E"/>
                </a:solidFill>
                <a:latin typeface="PT Sans" panose="020B0503020203020204" pitchFamily="34" charset="0"/>
              </a:rPr>
              <a:t>patterns</a:t>
            </a:r>
            <a:r>
              <a:rPr lang="en-IN" sz="1600" dirty="0">
                <a:latin typeface="PT Sans" panose="020B0503020203020204" pitchFamily="34" charset="0"/>
              </a:rPr>
              <a:t>.</a:t>
            </a:r>
          </a:p>
        </p:txBody>
      </p:sp>
      <p:sp>
        <p:nvSpPr>
          <p:cNvPr id="6" name="Text 3"/>
          <p:cNvSpPr/>
          <p:nvPr/>
        </p:nvSpPr>
        <p:spPr>
          <a:xfrm>
            <a:off x="6242447" y="3545562"/>
            <a:ext cx="3224213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 Applied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6242447" y="4166473"/>
            <a:ext cx="7596187" cy="107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latin typeface="PT Sans" panose="020B0503020203020204" pitchFamily="34" charset="0"/>
              </a:rPr>
              <a:t>Aggregated revenue by city and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latin typeface="PT Sans" panose="020B0503020203020204" pitchFamily="34" charset="0"/>
              </a:rPr>
              <a:t>Used partitioned ranking with RANK()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latin typeface="PT Sans" panose="020B0503020203020204" pitchFamily="34" charset="0"/>
              </a:rPr>
              <a:t>Selected top 3 products per city</a:t>
            </a:r>
          </a:p>
        </p:txBody>
      </p:sp>
      <p:sp>
        <p:nvSpPr>
          <p:cNvPr id="8" name="Text 5"/>
          <p:cNvSpPr/>
          <p:nvPr/>
        </p:nvSpPr>
        <p:spPr>
          <a:xfrm>
            <a:off x="6242447" y="5455424"/>
            <a:ext cx="3224213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Impact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6242447" y="6076335"/>
            <a:ext cx="7596187" cy="107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latin typeface="PT Sans" panose="020B0503020203020204" pitchFamily="34" charset="0"/>
              </a:rPr>
              <a:t>Enables localized marketing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latin typeface="PT Sans" panose="020B0503020203020204" pitchFamily="34" charset="0"/>
              </a:rPr>
              <a:t>Supports regional inventory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dirty="0">
                <a:latin typeface="PT Sans" panose="020B0503020203020204" pitchFamily="34" charset="0"/>
              </a:rPr>
              <a:t>Improves demand forecasting accuracy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5E00D7-BD71-6640-20CE-6A5549A40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73" y="919401"/>
            <a:ext cx="5449060" cy="53919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359288-2403-B163-D195-F85FEA53BE29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6037"/>
            <a:ext cx="67113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Cohort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47578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257068"/>
            <a:ext cx="64774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Analyzes customer retention across different acquisition months.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299906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 Applied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837724" y="3780353"/>
            <a:ext cx="12954952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Identified each customer’s first purchase date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Grouped customers by cohort month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Tracked repeat activity over time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8835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Impact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37724" y="6069643"/>
            <a:ext cx="12954952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Measures retention decay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Evaluates marketing effectiveness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optimize acquisition strategies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1149A1-1ABA-C01B-9A2B-473FF8ABA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911" y="766796"/>
            <a:ext cx="6362137" cy="70680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8E9809-18AA-CCB0-5434-7B1D3A2CD414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6037"/>
            <a:ext cx="73668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Pareto Analysis (80/20 Rule)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47578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2570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Identifies products driving majority of revenue.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299906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 Applied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837724" y="3780353"/>
            <a:ext cx="12954952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Calculated product-wise revenue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Applied cumulative window function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Identified top contributors up to 80% revenue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8835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Impact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837724" y="6069643"/>
            <a:ext cx="12954952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Reveals revenue concentration risk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prioritize inventory and marketing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Supports strategic product focus</a:t>
            </a:r>
            <a:endParaRPr lang="en-US" sz="1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4EF73-72C9-8B36-2C14-70316FE5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73" y="1686937"/>
            <a:ext cx="7840169" cy="56681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62AC72-554A-A901-FE92-1DEF8EBA26BC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19494" y="410766"/>
            <a:ext cx="27220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Architecture</a:t>
            </a:r>
            <a:endParaRPr lang="en-US" sz="2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596" y="925592"/>
            <a:ext cx="6623090" cy="51099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29124" y="2960816"/>
            <a:ext cx="1155104" cy="993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Comprehensive Data Flow to Power BI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865446" y="4708293"/>
            <a:ext cx="1718423" cy="135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MySQL Relational Database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865446" y="4919005"/>
            <a:ext cx="1718423" cy="677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Establishing persistent storage within a MySQL relational database management system for structured data entities.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278049" y="3017896"/>
            <a:ext cx="1755988" cy="135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 BI Analytics Dashboard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278049" y="3228609"/>
            <a:ext cx="1755988" cy="677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Development of interactive dashboards within Power BI for comprehensive data visualization and metric reporting.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001164" y="4640501"/>
            <a:ext cx="1718423" cy="27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SQL-Based Semantic Layer Views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001164" y="4986797"/>
            <a:ext cx="1718423" cy="677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Construction of Structured Query Language (SQL) views to form a coherent semantic layer, enabling data integration and refinement.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8579169" y="3076297"/>
            <a:ext cx="1755988" cy="135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Intermediate CSV Storage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8579169" y="3287010"/>
            <a:ext cx="1755988" cy="542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flat-file comma-separated values (CSV) for interim data staging and transfer processes.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6391045" y="1247675"/>
            <a:ext cx="1765379" cy="135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Python-Based Data Synthesis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6391045" y="1458388"/>
            <a:ext cx="1765379" cy="677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50"/>
              </a:lnSpc>
              <a:buNone/>
            </a:pPr>
            <a:r>
              <a:rPr lang="en-US" sz="10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Leveraging Python for the generation of synthetic datasets and execution of Extract, Transform, Load (ETL) scripts.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2619494" y="6166485"/>
            <a:ext cx="2916079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Fundamental Database Entities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619494" y="6552605"/>
            <a:ext cx="9391293" cy="1113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Customers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Products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Orders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Order Status Logs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Transactions</a:t>
            </a:r>
            <a:endParaRPr lang="en-US" sz="1100" dirty="0"/>
          </a:p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1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Date Dimension</a:t>
            </a:r>
            <a:endParaRPr lang="en-US" sz="11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F3B78C-27E8-756D-20A8-2A08588707D7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60552"/>
            <a:ext cx="670488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1: Data Ingestion Protocol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722126"/>
            <a:ext cx="46367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Ingestion Methodologies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383756"/>
            <a:ext cx="6185535" cy="2298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Facilitation of bulk data acquisition through `LOAD DATA INFILE`.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Standardization of boolean values to ensure consistency.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Systematic handling of null values leveraging the `NULLIF` function.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Strict enforcement of data type constraints for integrity.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722126"/>
            <a:ext cx="5272683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Database Structural Configuration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614761" y="3383756"/>
            <a:ext cx="6185535" cy="2298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Enabling `local_infile` for authorized local file data loading.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Utilizing the `InnoDB` storage engine for transaction support and referential integrity.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Implementation of indexing on pivotal columns to enhance query performance.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8672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successful execution of these strategies culminated in the establishment of a robust and scalable analytical database.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F6E56E-F698-21C7-BF6A-9243C7C6FD77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5737"/>
            <a:ext cx="1022175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2 : Data Cleansing and Preparation Protocol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297311"/>
            <a:ext cx="4272082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Rectification Protocols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958941"/>
            <a:ext cx="6185535" cy="268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Normalization of geographical identifiers (e.g., city names)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Imputation or rectification of anomalous temporal entries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Verification of temporal data consistency and validity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Standardization of binary categorical attributes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Elimination of discordant or contradictory data entries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297311"/>
            <a:ext cx="552771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Computational Frameworks Utilized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614761" y="2958941"/>
            <a:ext cx="6185535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Pandas Library (for pre-database manipulation and transformation)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Structured Query Language (for database-level integrity enforcement and validation)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90914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Resultantly, this phase facilitates the establishment of robust Key Performance Indicators (KPIs) and ensures the consistency and credibility of subsequent analytical reporting.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FD7C2C-A58E-9469-4A8A-0FAF5907F83B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07544"/>
            <a:ext cx="1200173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Phase 3: Establishment of the SQL-Based Analytical Layer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469118"/>
            <a:ext cx="5155049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Development of Analytical Views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130748"/>
            <a:ext cx="6185535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vw_order_fact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vw_order_lifecycle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vw_payment_fact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469118"/>
            <a:ext cx="618553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 of Advanced SQL Constructs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614761" y="3553063"/>
            <a:ext cx="6185535" cy="2298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Common Table Expressions (CTEs)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 functions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Cohort analysis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Rank and cumulative analysis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Service Level Agreement (SLA) and percentile calculations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60365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SQL-driven architecture concurrently serves as the definitive Single Source of Truth.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8A46AF-ED8D-A971-A46F-F0E49BD2AD1A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706767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Exploration of Power BI Dashboard: Design Principles and Analytical Outcomes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D8237-F04F-EAC5-09EB-DBD9B1FF2D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669"/>
          <a:stretch>
            <a:fillRect/>
          </a:stretch>
        </p:blipFill>
        <p:spPr>
          <a:xfrm>
            <a:off x="9500838" y="0"/>
            <a:ext cx="512956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837724" y="100643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IN" sz="3850" dirty="0"/>
              <a:t>REPORT 1 – SUMMARY DASHBOARD</a:t>
            </a:r>
            <a:endParaRPr lang="en-US" sz="3850" dirty="0"/>
          </a:p>
        </p:txBody>
      </p:sp>
      <p:sp>
        <p:nvSpPr>
          <p:cNvPr id="5" name="Text 1"/>
          <p:cNvSpPr/>
          <p:nvPr/>
        </p:nvSpPr>
        <p:spPr>
          <a:xfrm>
            <a:off x="837724" y="2510195"/>
            <a:ext cx="56985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Performance Indicators (KPIs) Displayed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3436501"/>
            <a:ext cx="3442335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Revenue: 594.3M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Orders: 900K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Total Customers: 150K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4871561" y="3436501"/>
            <a:ext cx="3442335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Order Value: 660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On-Time Delivery: 66.6%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Delayed Orders: 33.4%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7724" y="48607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37724" y="5571680"/>
            <a:ext cx="7468553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revenue volume with high order frequency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Delivery delays impact one-third of orders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Healthy customer base across 15 cities</a:t>
            </a:r>
            <a:endParaRPr lang="en-US" sz="18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03A059-A6DF-3FD9-AA86-81C55A739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3" t="18335" r="22079" b="12229"/>
          <a:stretch>
            <a:fillRect/>
          </a:stretch>
        </p:blipFill>
        <p:spPr>
          <a:xfrm>
            <a:off x="8052327" y="2108194"/>
            <a:ext cx="6578073" cy="37069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C4AC51-4E95-A285-A5E6-A61168F44B6D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2397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00"/>
              </a:lnSpc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</a:rPr>
              <a:t>REPORT 2 – CITY &amp; DELIVERY PERFORMANCE</a:t>
            </a:r>
          </a:p>
        </p:txBody>
      </p:sp>
      <p:sp>
        <p:nvSpPr>
          <p:cNvPr id="4" name="Text 1"/>
          <p:cNvSpPr/>
          <p:nvPr/>
        </p:nvSpPr>
        <p:spPr>
          <a:xfrm>
            <a:off x="837724" y="2743557"/>
            <a:ext cx="43447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Performance Indicators (KPIs)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669863"/>
            <a:ext cx="3442335" cy="76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&amp; Orders by City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ETA by City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3669863"/>
            <a:ext cx="3442335" cy="76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On-Time vs Delayed Delivery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Fastest &amp; Slowest Cities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7948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7724" y="5505749"/>
            <a:ext cx="7468553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is evenly distributed across major cities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Avg ETA ≈ 30 minutes across locations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Delivery performance is consistent but optimization is possible</a:t>
            </a:r>
            <a:endParaRPr lang="en-US" sz="18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60E2C3-206C-CE25-DA22-9DFBE3C20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0" t="18157" r="22256" b="11788"/>
          <a:stretch>
            <a:fillRect/>
          </a:stretch>
        </p:blipFill>
        <p:spPr>
          <a:xfrm>
            <a:off x="8375989" y="1891243"/>
            <a:ext cx="6254411" cy="35572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1B059F-4FFE-B086-A9DB-D29DE3BD90C2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E9B46-C2CD-0BC1-F000-578E329C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4D38CEA-3E53-1049-8D4B-403FD1070B12}"/>
              </a:ext>
            </a:extLst>
          </p:cNvPr>
          <p:cNvSpPr/>
          <p:nvPr/>
        </p:nvSpPr>
        <p:spPr>
          <a:xfrm>
            <a:off x="837724" y="1545550"/>
            <a:ext cx="466796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Acknowledgement</a:t>
            </a:r>
            <a:endParaRPr lang="en-US" sz="35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9514E9C-34E5-2C51-6D14-820452692779}"/>
              </a:ext>
            </a:extLst>
          </p:cNvPr>
          <p:cNvSpPr/>
          <p:nvPr/>
        </p:nvSpPr>
        <p:spPr>
          <a:xfrm>
            <a:off x="837723" y="2855797"/>
            <a:ext cx="12777915" cy="3701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I would like to express my sincere gratitude to my mentors, instructors, and learning platforms for providing the knowledge and guidance required to complete this project successfully.</a:t>
            </a:r>
          </a:p>
          <a:p>
            <a:endParaRPr lang="en-US" sz="1850" dirty="0">
              <a:solidFill>
                <a:srgbClr val="00002E"/>
              </a:solidFill>
              <a:latin typeface="PT Sans" pitchFamily="34" charset="0"/>
            </a:endParaRPr>
          </a:p>
          <a:p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This capstone project is the result of self-learning, structured research, and hands-on implementation using industry-standard tools such as Python, SQL, and Power BI.</a:t>
            </a:r>
          </a:p>
          <a:p>
            <a:endParaRPr lang="en-US" sz="1850" dirty="0">
              <a:solidFill>
                <a:srgbClr val="00002E"/>
              </a:solidFill>
              <a:latin typeface="PT Sans" pitchFamily="34" charset="0"/>
            </a:endParaRPr>
          </a:p>
          <a:p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I would also like to acknowledge the data analytics community and official documentation resources that helped strengthen my understanding of advanced SQL concepts, data modeling, and dashboard design principles.</a:t>
            </a:r>
          </a:p>
          <a:p>
            <a:endParaRPr lang="en-US" sz="1850" dirty="0">
              <a:solidFill>
                <a:srgbClr val="00002E"/>
              </a:solidFill>
              <a:latin typeface="PT Sans" pitchFamily="34" charset="0"/>
            </a:endParaRPr>
          </a:p>
          <a:p>
            <a:r>
              <a:rPr lang="en-US" sz="1850" dirty="0">
                <a:solidFill>
                  <a:srgbClr val="00002E"/>
                </a:solidFill>
                <a:latin typeface="PT Sans" pitchFamily="34" charset="0"/>
              </a:rPr>
              <a:t>This project reflects the practical application of theoretical concepts into a real-world analytical workflow.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41415-BB26-E55C-4CEA-1C3B6A093494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575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6163" y="783431"/>
            <a:ext cx="7671673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 3 – CUSTOMER &amp; PRODUCTS INSIGHTS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6163" y="2094667"/>
            <a:ext cx="2969776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KPIs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36163" y="2742962"/>
            <a:ext cx="7671673" cy="948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Repeat Customers: </a:t>
            </a: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98.5%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Orders per Customer: </a:t>
            </a: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6+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Lifetime Value: </a:t>
            </a:r>
            <a:r>
              <a:rPr lang="en-US" sz="16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₹3.97K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6163" y="3968656"/>
            <a:ext cx="2969776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KPIs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36163" y="4616951"/>
            <a:ext cx="7671673" cy="948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Top products drive majority of revenue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Perishable revenue contributes ~24%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Product-category mix impacts revenue stability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6163" y="5842645"/>
            <a:ext cx="2969776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Insights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36163" y="6490940"/>
            <a:ext cx="7671673" cy="632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Strong customer retention</a:t>
            </a:r>
            <a:endParaRPr lang="en-US" sz="1650" dirty="0"/>
          </a:p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concentration among top products</a:t>
            </a:r>
            <a:endParaRPr lang="en-US" sz="16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EDA9A6-3291-4FFD-87EB-1CB41DA7D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7" t="18714" r="22180" b="11667"/>
          <a:stretch>
            <a:fillRect/>
          </a:stretch>
        </p:blipFill>
        <p:spPr>
          <a:xfrm>
            <a:off x="5733740" y="2507261"/>
            <a:ext cx="8896660" cy="50286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0788C8-D4AB-8AC0-EA04-7A8F04E4536F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226344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 4 – CITY DETAILS (DRILL-THROUGH)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244863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Metrics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3229928"/>
            <a:ext cx="7468553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City-level Revenue &amp; Orders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Avg ETA per City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contribution within city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73792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Insights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37724" y="5519217"/>
            <a:ext cx="7468553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Allows city-specific performance analysis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identify local operational bottlenecks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Useful for regional planning &amp; expansion</a:t>
            </a:r>
            <a:endParaRPr lang="en-US" sz="18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58E073-379C-9B24-B81A-E1B649B655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13" t="18157" r="22180" b="12601"/>
          <a:stretch>
            <a:fillRect/>
          </a:stretch>
        </p:blipFill>
        <p:spPr>
          <a:xfrm>
            <a:off x="6478859" y="2343776"/>
            <a:ext cx="8151541" cy="45874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6E9F1D-5A06-4D20-CA21-A3B7742684FB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992981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 5 – CUSTOMER DETAILS (DRILL-THROUGH)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2215277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Metrics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2996565"/>
            <a:ext cx="7468553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Orders per Customer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Customer Lifetime Value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Spend Over Time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Top Customers by Revenue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88757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Insights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37724" y="5668864"/>
            <a:ext cx="7468553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Identifies high-value customers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Enables targeted loyalty strategies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Supports customer segmentation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F86463-B060-6B24-5E34-FC9C0578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84" t="18096" r="22103" b="12202"/>
          <a:stretch>
            <a:fillRect/>
          </a:stretch>
        </p:blipFill>
        <p:spPr>
          <a:xfrm>
            <a:off x="5132679" y="2119550"/>
            <a:ext cx="9497721" cy="53570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EBFE324-76D7-53CE-0C46-C2567A7ECD0C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226344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 6 – PRODUCT DETAILS (DRILL-THROUGH)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244863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Metrics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3229928"/>
            <a:ext cx="7468553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Revenue &amp; Orders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Perishable vs Non-Perishable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Product Sales Trend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737929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Insights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37724" y="5519217"/>
            <a:ext cx="7468553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optimize pricing &amp; inventory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Identifies high-margin products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Tracks product lifecycle performance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C6610B-22BD-D079-2A81-625D96E989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13" t="18023" r="22180" b="12195"/>
          <a:stretch>
            <a:fillRect/>
          </a:stretch>
        </p:blipFill>
        <p:spPr>
          <a:xfrm>
            <a:off x="5519854" y="2442042"/>
            <a:ext cx="9110546" cy="51673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5A585C-FC02-798C-AC1D-F8746D270C2D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1274683"/>
            <a:ext cx="666976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REPORT 7 – PAYMENT DETAILS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193369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Metrics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2714982"/>
            <a:ext cx="7468553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Success Rate: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87.5%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Failed Payments: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8.4%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Payment Modes Distribution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Failure Trend by Mode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605993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Insights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37724" y="5387281"/>
            <a:ext cx="7468553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Payment failures directly impact revenue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UPI &amp; Wallet show higher transaction volume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Monitoring failures improves conversion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0098AB-5779-1D54-B9EA-9C32DF59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89" t="18293" r="22180" b="12195"/>
          <a:stretch>
            <a:fillRect/>
          </a:stretch>
        </p:blipFill>
        <p:spPr>
          <a:xfrm>
            <a:off x="6066831" y="2089634"/>
            <a:ext cx="8563569" cy="48435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125850-E730-ECA3-6506-0AC71DFA6C4C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89923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INSIGHTS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233195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615559" y="2414230"/>
            <a:ext cx="79469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is driven by </a:t>
            </a:r>
            <a:r>
              <a:rPr lang="en-US" sz="2200" dirty="0">
                <a:solidFill>
                  <a:srgbClr val="26A688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high order frequency &amp; repeat customers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837724" y="334922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615559" y="3431500"/>
            <a:ext cx="54959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Delivery delays affect customer experience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837724" y="436649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615559" y="4448770"/>
            <a:ext cx="59375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concentration in top products &amp; cities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837724" y="538376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15559" y="5466040"/>
            <a:ext cx="66048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failures are a measurable revenue leakage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837724" y="640103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615559" y="6483310"/>
            <a:ext cx="615315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Drill-through enables deep operational visibility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ED059-80C5-594E-F318-C6D5E97F55E2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85774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WORK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42780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804166"/>
            <a:ext cx="4158734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3984784"/>
            <a:ext cx="35875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Sales &amp; demand forecasting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773" y="342780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804166"/>
            <a:ext cx="4158734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8" name="Text 6"/>
          <p:cNvSpPr/>
          <p:nvPr/>
        </p:nvSpPr>
        <p:spPr>
          <a:xfrm>
            <a:off x="5235773" y="3984784"/>
            <a:ext cx="392906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segmentation (RFM)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33823" y="3427809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9633823" y="3804166"/>
            <a:ext cx="4158853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1" name="Text 9"/>
          <p:cNvSpPr/>
          <p:nvPr/>
        </p:nvSpPr>
        <p:spPr>
          <a:xfrm>
            <a:off x="9633823" y="39847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Profit margin analysis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37724" y="475547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837724" y="5131832"/>
            <a:ext cx="6357818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14" name="Text 12"/>
          <p:cNvSpPr/>
          <p:nvPr/>
        </p:nvSpPr>
        <p:spPr>
          <a:xfrm>
            <a:off x="837724" y="5312450"/>
            <a:ext cx="41732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Real-time dashboard integration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434858" y="475547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05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131832"/>
            <a:ext cx="6357818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5312450"/>
            <a:ext cx="45102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Automation using Python pipelines</a:t>
            </a:r>
            <a:endParaRPr lang="en-US" sz="2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3BB179-588E-0C04-C215-397B8C78A26D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6968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RESOURCES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343126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Tools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4092893"/>
            <a:ext cx="3442335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Python (Pandas)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MySQL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 BI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Excel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343126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References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4871561" y="4092893"/>
            <a:ext cx="3442335" cy="1149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SQL &amp; Power BI Documentation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Analytics Best Practices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270" y="669131"/>
            <a:ext cx="4460558" cy="557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Overview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29270" y="1695688"/>
            <a:ext cx="4167545" cy="5864662"/>
          </a:xfrm>
          <a:prstGeom prst="roundRect">
            <a:avLst>
              <a:gd name="adj" fmla="val 351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8790" y="1695688"/>
            <a:ext cx="121920" cy="5864662"/>
          </a:xfrm>
          <a:prstGeom prst="roundRect">
            <a:avLst>
              <a:gd name="adj" fmla="val 291545"/>
            </a:avLst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1188125" y="1963103"/>
            <a:ext cx="3345418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1188125" y="2521982"/>
            <a:ext cx="3541276" cy="1508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establish a comprehensive analytical pipeline, transforming raw data into actionable business intelligence.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1368" y="1695688"/>
            <a:ext cx="4167545" cy="5864662"/>
          </a:xfrm>
          <a:prstGeom prst="roundRect">
            <a:avLst>
              <a:gd name="adj" fmla="val 351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0888" y="1695688"/>
            <a:ext cx="121920" cy="5864662"/>
          </a:xfrm>
          <a:prstGeom prst="roundRect">
            <a:avLst>
              <a:gd name="adj" fmla="val 291545"/>
            </a:avLst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5590223" y="1963103"/>
            <a:ext cx="3345418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Scope of Work</a:t>
            </a:r>
            <a:endParaRPr lang="en-US" sz="2600" dirty="0"/>
          </a:p>
        </p:txBody>
      </p:sp>
      <p:sp>
        <p:nvSpPr>
          <p:cNvPr id="10" name="Text 8"/>
          <p:cNvSpPr/>
          <p:nvPr/>
        </p:nvSpPr>
        <p:spPr>
          <a:xfrm>
            <a:off x="5590223" y="2521982"/>
            <a:ext cx="3541276" cy="4526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Synthetic data generation and curation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Development of SQL-based Key Performance Indicator (KPI) models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Construction of a multi-page Power BI dashboard for visualization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Implementation of drill-through functionalities and performance optimization analysis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466" y="1695688"/>
            <a:ext cx="4167545" cy="5864662"/>
          </a:xfrm>
          <a:prstGeom prst="roundRect">
            <a:avLst>
              <a:gd name="adj" fmla="val 3511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2986" y="1695688"/>
            <a:ext cx="121920" cy="5864662"/>
          </a:xfrm>
          <a:prstGeom prst="roundRect">
            <a:avLst>
              <a:gd name="adj" fmla="val 291545"/>
            </a:avLst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2320" y="1963103"/>
            <a:ext cx="3345418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Anticipated Outcome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9992320" y="2521982"/>
            <a:ext cx="3541276" cy="1508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simulated production-grade analytical workflow, demonstrating end-to-end data processing and insight generation.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3961FB-715C-454D-CC2D-58380B9CCBD6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45550"/>
            <a:ext cx="4667964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Objective &amp; Motivation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70712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Project Objectives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368754"/>
            <a:ext cx="6185535" cy="3064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precisely monitor key performance indicators (KPIs) spanning core business operations, customer interactions, and financial transactions.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engineer robust and scalable analytical views underpinned by SQL, facilitating efficient data querying and analysis.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furnish strategic business insights that are directly actionable, informing decision-making processes.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2707124"/>
            <a:ext cx="342769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Underlying Motivation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614761" y="3368754"/>
            <a:ext cx="6185535" cy="3064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transcend the limitations of conventional, small-scale academic datasets, fostering a more comprehensive understanding of data ecosystems.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meticulously simulate the intricacies and vastness characteristic of real-world data environments.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cultivate and refine analytics competencies that are immediately applicable and highly valued within professional industry contexts.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26451C-8F31-3F52-5048-2B1F94E06F44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9950" y="1436965"/>
            <a:ext cx="6981230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SQL Data Engineering &amp; Ingestion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69950" y="20588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269950" y="2547461"/>
            <a:ext cx="7248049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step establishes the foundation of the analytical system by configuring the SQL environment and ingesting high-volume transactional data efficiently.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269950" y="3248144"/>
            <a:ext cx="302799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Was Implemented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269950" y="3736777"/>
            <a:ext cx="7248049" cy="137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Enabled bulk loading using LOCAL_INFILE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structured relational tables using InnoDB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Loaded large CSV datasets using LOAD DATA INFILE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Handled NULL values and boolean transformations during ingestion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Ensured correct data types for date-time and numeric fields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269950" y="526031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It Matters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269950" y="5748945"/>
            <a:ext cx="7248049" cy="822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scalability and performance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Mimics real-world production database setup</a:t>
            </a:r>
            <a:endParaRPr lang="en-US" sz="150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Prevents data inconsistencies before analysis begins</a:t>
            </a:r>
            <a:endParaRPr lang="en-US" sz="15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7BCEE8-FF13-0D4C-FDD5-4427056D3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09" y="1503834"/>
            <a:ext cx="5201376" cy="50680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E80996-C5B0-BE51-4E58-DF12631673CC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08276" y="966788"/>
            <a:ext cx="7701677" cy="1223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Analytical View Architecture (Semantic Layer)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08276" y="2262307"/>
            <a:ext cx="2936319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208276" y="2809875"/>
            <a:ext cx="7701677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 separate raw transactional data from business logic by creating reusable analytical views.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08276" y="3612237"/>
            <a:ext cx="3301246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Was Implemented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208276" y="4159806"/>
            <a:ext cx="7701677" cy="932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vw_order_fact as the primary fact view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vw_order_lifecycle to track order journey stages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Created payment fact view for transaction analysis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08276" y="5273315"/>
            <a:ext cx="2936319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It Matters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6208276" y="5820883"/>
            <a:ext cx="7701677" cy="1243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Centralizes KPI logic at the database level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Improves Power BI performance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consistency across dashboards</a:t>
            </a:r>
            <a:endParaRPr lang="en-US" sz="1600" dirty="0"/>
          </a:p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Follows industry-standard BI architecture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641C5F-6819-24F5-B4E4-0613F40C2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6" y="568765"/>
            <a:ext cx="5849166" cy="67732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D7FE7F-4CC2-E1D2-91E3-63B3290FBCB1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60783" y="1167646"/>
            <a:ext cx="753939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Business KPI – Total Revenue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60783" y="267140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60783" y="3333036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Measures overall platform performance and revenue scale.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60783" y="3955375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 Applied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60783" y="4617006"/>
            <a:ext cx="7539395" cy="76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Aggregated total order value from fact table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pre-filtered analytical view for accuracy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260783" y="562234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Impact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260783" y="6283970"/>
            <a:ext cx="7539395" cy="766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Serves as the primary financial performance indicator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for growth tracking and executive reporting</a:t>
            </a:r>
            <a:endParaRPr lang="en-US" sz="18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2041AE-F9CF-13D0-97C1-B06A7A5B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11" y="1856397"/>
            <a:ext cx="5010849" cy="4620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2B5CA1-5C2C-9EB3-309F-2647D6EE63BD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2447" y="919401"/>
            <a:ext cx="7596187" cy="1343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Retention – Repeat Customer %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42447" y="2349818"/>
            <a:ext cx="3224213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6242447" y="2970728"/>
            <a:ext cx="7596187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Evaluates customer loyalty and platform stickiness.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42447" y="3545562"/>
            <a:ext cx="3224213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 Applied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6242447" y="4166473"/>
            <a:ext cx="7596187" cy="107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Counted orders per customer using aggregation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Used CTE to calculate repeat behavior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Converted results into percentage metric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42447" y="5455424"/>
            <a:ext cx="3224213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Impact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6242447" y="6076335"/>
            <a:ext cx="7596187" cy="107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repeat rate indicates strong retention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Helps assess long-term revenue sustainability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Supports customer lifecycle strategy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A159CC-0B10-A9A2-8CC4-B23D2134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7" y="2699419"/>
            <a:ext cx="5675971" cy="26014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CD8F17-A108-B41F-8FBE-FDDCC8E6A478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42447" y="919401"/>
            <a:ext cx="7596187" cy="1343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4200" b="1" dirty="0">
                <a:latin typeface="Nunito Semi Bold" panose="020B0604020202020204" charset="0"/>
              </a:rPr>
              <a:t>Revenue Growth – Month-over-Month %</a:t>
            </a:r>
          </a:p>
        </p:txBody>
      </p:sp>
      <p:sp>
        <p:nvSpPr>
          <p:cNvPr id="4" name="Text 1"/>
          <p:cNvSpPr/>
          <p:nvPr/>
        </p:nvSpPr>
        <p:spPr>
          <a:xfrm>
            <a:off x="6242447" y="2349818"/>
            <a:ext cx="3224213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Purpose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6242447" y="2970728"/>
            <a:ext cx="7596187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750" dirty="0">
                <a:latin typeface="PT Sans" panose="020B0503020203020204" pitchFamily="34" charset="0"/>
              </a:rPr>
              <a:t>Tracks revenue momentum and growth trend over time.</a:t>
            </a:r>
          </a:p>
        </p:txBody>
      </p:sp>
      <p:sp>
        <p:nvSpPr>
          <p:cNvPr id="6" name="Text 3"/>
          <p:cNvSpPr/>
          <p:nvPr/>
        </p:nvSpPr>
        <p:spPr>
          <a:xfrm>
            <a:off x="6242447" y="3545562"/>
            <a:ext cx="3224213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 Applied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6242447" y="4114800"/>
            <a:ext cx="7596187" cy="107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42447" y="5455424"/>
            <a:ext cx="3224213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Impact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6242447" y="6076335"/>
            <a:ext cx="7596187" cy="1071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96E287-2624-196F-E4EA-2082CE52EF09}"/>
              </a:ext>
            </a:extLst>
          </p:cNvPr>
          <p:cNvSpPr txBox="1"/>
          <p:nvPr/>
        </p:nvSpPr>
        <p:spPr>
          <a:xfrm>
            <a:off x="6242447" y="4108114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Aggregated monthly revenue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Used LAG() window function for previous month comparison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Calculated percentage growth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7E5014-CA73-9148-B87F-497F6055FAC9}"/>
              </a:ext>
            </a:extLst>
          </p:cNvPr>
          <p:cNvSpPr txBox="1"/>
          <p:nvPr/>
        </p:nvSpPr>
        <p:spPr>
          <a:xfrm>
            <a:off x="6242447" y="6076335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Identifies acceleration or slowdown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Supports forecasting and planning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7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" panose="020B0503020203020204" pitchFamily="34" charset="0"/>
              </a:rPr>
              <a:t>Detects seasonality patterns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5AB7F6F-D4DA-841F-4328-8B75B0E1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36" y="936234"/>
            <a:ext cx="5725324" cy="62111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9797499-880F-756F-D81A-4DD02091C63F}"/>
              </a:ext>
            </a:extLst>
          </p:cNvPr>
          <p:cNvSpPr/>
          <p:nvPr/>
        </p:nvSpPr>
        <p:spPr>
          <a:xfrm>
            <a:off x="9986" y="7727795"/>
            <a:ext cx="14620414" cy="501805"/>
          </a:xfrm>
          <a:prstGeom prst="rect">
            <a:avLst/>
          </a:prstGeom>
          <a:solidFill>
            <a:srgbClr val="F3F1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E9EEF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1616</Words>
  <Application>Microsoft Office PowerPoint</Application>
  <PresentationFormat>Custom</PresentationFormat>
  <Paragraphs>298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Nunito Semi Bold</vt:lpstr>
      <vt:lpstr>Arial</vt:lpstr>
      <vt:lpstr>PT Sans</vt:lpstr>
      <vt:lpstr>Nunito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Sonali Iswalkar</cp:lastModifiedBy>
  <cp:revision>3</cp:revision>
  <dcterms:created xsi:type="dcterms:W3CDTF">2026-02-11T06:38:51Z</dcterms:created>
  <dcterms:modified xsi:type="dcterms:W3CDTF">2026-02-11T11:02:22Z</dcterms:modified>
</cp:coreProperties>
</file>